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3" r:id="rId5"/>
    <p:sldId id="258" r:id="rId6"/>
    <p:sldId id="259" r:id="rId7"/>
    <p:sldId id="275" r:id="rId8"/>
    <p:sldId id="260" r:id="rId9"/>
    <p:sldId id="274" r:id="rId10"/>
    <p:sldId id="280" r:id="rId11"/>
    <p:sldId id="261" r:id="rId12"/>
    <p:sldId id="278" r:id="rId13"/>
    <p:sldId id="262" r:id="rId14"/>
    <p:sldId id="263" r:id="rId15"/>
    <p:sldId id="279" r:id="rId16"/>
    <p:sldId id="294" r:id="rId17"/>
    <p:sldId id="264" r:id="rId18"/>
    <p:sldId id="281" r:id="rId19"/>
    <p:sldId id="265" r:id="rId20"/>
    <p:sldId id="266" r:id="rId21"/>
    <p:sldId id="267" r:id="rId22"/>
    <p:sldId id="268" r:id="rId23"/>
    <p:sldId id="282" r:id="rId24"/>
    <p:sldId id="269" r:id="rId25"/>
    <p:sldId id="283" r:id="rId26"/>
    <p:sldId id="270" r:id="rId27"/>
    <p:sldId id="271" r:id="rId28"/>
    <p:sldId id="27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34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89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170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631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05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87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81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55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067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40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1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EF4F-8B01-48A7-8770-DC918DA672B7}" type="datetimeFigureOut">
              <a:rPr lang="en-IN" smtClean="0"/>
              <a:t>15-08-2019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3437-C5CD-4471-9F74-62CE9C4A0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608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800" dirty="0" smtClean="0"/>
              <a:t>MERCURIUS SOLUBILIS</a:t>
            </a:r>
            <a:endParaRPr lang="en-IN" sz="6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Gokul</a:t>
            </a:r>
            <a:r>
              <a:rPr lang="en-US" smtClean="0"/>
              <a:t> Krishna 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49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1300"/>
            <a:ext cx="10515600" cy="642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MIND</a:t>
            </a:r>
          </a:p>
          <a:p>
            <a:endParaRPr lang="en-US" dirty="0" smtClean="0"/>
          </a:p>
          <a:p>
            <a:r>
              <a:rPr lang="en-US" sz="3400" dirty="0" smtClean="0"/>
              <a:t>Destructiveness</a:t>
            </a:r>
          </a:p>
          <a:p>
            <a:endParaRPr lang="en-US" sz="3400" dirty="0"/>
          </a:p>
          <a:p>
            <a:r>
              <a:rPr lang="en-US" sz="3400" dirty="0" smtClean="0"/>
              <a:t>Elusiveness (difficult to describe)</a:t>
            </a:r>
          </a:p>
          <a:p>
            <a:endParaRPr lang="en-US" sz="3400" dirty="0"/>
          </a:p>
          <a:p>
            <a:r>
              <a:rPr lang="en-US" sz="3400" dirty="0" smtClean="0"/>
              <a:t>Restlessness</a:t>
            </a:r>
          </a:p>
          <a:p>
            <a:endParaRPr lang="en-US" sz="3400" dirty="0"/>
          </a:p>
          <a:p>
            <a:r>
              <a:rPr lang="en-US" sz="3400" dirty="0" smtClean="0"/>
              <a:t>Sluggishness</a:t>
            </a:r>
          </a:p>
          <a:p>
            <a:endParaRPr lang="en-US" sz="3400" dirty="0"/>
          </a:p>
          <a:p>
            <a:r>
              <a:rPr lang="en-US" sz="3400" dirty="0" smtClean="0"/>
              <a:t>Fear of falling, murder, death, suicide</a:t>
            </a:r>
          </a:p>
          <a:p>
            <a:endParaRPr lang="en-US" sz="3400" dirty="0"/>
          </a:p>
          <a:p>
            <a:endParaRPr lang="en-US" sz="34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465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5822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8039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Vertigo,  when lying on back</a:t>
            </a:r>
          </a:p>
          <a:p>
            <a:endParaRPr lang="en-US" sz="3400" dirty="0" smtClean="0"/>
          </a:p>
          <a:p>
            <a:r>
              <a:rPr lang="en-US" sz="3400" dirty="0" smtClean="0"/>
              <a:t>Band like feeling</a:t>
            </a:r>
            <a:endParaRPr lang="en-US" sz="3400" dirty="0"/>
          </a:p>
          <a:p>
            <a:endParaRPr lang="en-US" sz="3400" dirty="0" smtClean="0"/>
          </a:p>
          <a:p>
            <a:r>
              <a:rPr lang="en-US" sz="3400" dirty="0"/>
              <a:t>O</a:t>
            </a:r>
            <a:r>
              <a:rPr lang="en-US" sz="3400" dirty="0" smtClean="0"/>
              <a:t>ne sided headache</a:t>
            </a:r>
          </a:p>
          <a:p>
            <a:endParaRPr lang="en-US" sz="3400" dirty="0"/>
          </a:p>
          <a:p>
            <a:r>
              <a:rPr lang="en-US" sz="3400" dirty="0"/>
              <a:t>O</a:t>
            </a:r>
            <a:r>
              <a:rPr lang="en-US" sz="3400" dirty="0" smtClean="0"/>
              <a:t>ily sweat on head</a:t>
            </a:r>
          </a:p>
          <a:p>
            <a:endParaRPr lang="en-US" sz="3400" dirty="0"/>
          </a:p>
          <a:p>
            <a:r>
              <a:rPr lang="en-US" sz="3400" dirty="0" smtClean="0"/>
              <a:t>Loss of hair</a:t>
            </a:r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5428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3700"/>
            <a:ext cx="10515600" cy="6288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EYES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 </a:t>
            </a:r>
            <a:r>
              <a:rPr lang="en-US" sz="3400" dirty="0" smtClean="0"/>
              <a:t>Lids </a:t>
            </a:r>
            <a:r>
              <a:rPr lang="en-US" sz="3400" dirty="0"/>
              <a:t>red, thick swollen, profuse, burning, acrid </a:t>
            </a:r>
            <a:r>
              <a:rPr lang="en-US" sz="3400" dirty="0" smtClean="0"/>
              <a:t>discharge; after </a:t>
            </a:r>
            <a:r>
              <a:rPr lang="en-US" sz="3400" dirty="0"/>
              <a:t>exposure to glare of fire</a:t>
            </a:r>
          </a:p>
          <a:p>
            <a:endParaRPr lang="en-US" sz="3400" dirty="0" smtClean="0"/>
          </a:p>
          <a:p>
            <a:r>
              <a:rPr lang="en-US" sz="3400" dirty="0" smtClean="0"/>
              <a:t> </a:t>
            </a:r>
            <a:r>
              <a:rPr lang="en-US" sz="3400" dirty="0" err="1" smtClean="0"/>
              <a:t>Parenchymatous</a:t>
            </a:r>
            <a:r>
              <a:rPr lang="en-US" sz="3400" dirty="0" smtClean="0"/>
              <a:t> keratitis</a:t>
            </a:r>
          </a:p>
          <a:p>
            <a:endParaRPr lang="en-US" sz="3400" dirty="0"/>
          </a:p>
          <a:p>
            <a:r>
              <a:rPr lang="en-US" sz="3400" dirty="0" smtClean="0"/>
              <a:t>Floating black spots</a:t>
            </a:r>
          </a:p>
          <a:p>
            <a:endParaRPr lang="en-US" sz="3400" dirty="0"/>
          </a:p>
          <a:p>
            <a:r>
              <a:rPr lang="en-US" sz="3400" dirty="0" err="1" smtClean="0"/>
              <a:t>Iritis</a:t>
            </a: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60661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7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7846"/>
            <a:ext cx="10515600" cy="561535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Nasal catarrh, sneezing of fluent acrid corrosive discharge</a:t>
            </a:r>
          </a:p>
          <a:p>
            <a:endParaRPr lang="en-US" sz="3400" dirty="0" smtClean="0"/>
          </a:p>
          <a:p>
            <a:r>
              <a:rPr lang="en-US" sz="3400" dirty="0" smtClean="0"/>
              <a:t>Raw and ulcerated nostrils</a:t>
            </a:r>
          </a:p>
          <a:p>
            <a:endParaRPr lang="en-US" sz="3400" dirty="0" smtClean="0"/>
          </a:p>
          <a:p>
            <a:r>
              <a:rPr lang="en-US" sz="3400" dirty="0" smtClean="0"/>
              <a:t>Yellow green, </a:t>
            </a:r>
            <a:r>
              <a:rPr lang="en-US" sz="3400" dirty="0" err="1" smtClean="0"/>
              <a:t>foetid</a:t>
            </a:r>
            <a:r>
              <a:rPr lang="en-US" sz="3400" dirty="0" smtClean="0"/>
              <a:t> pus like, and bloody discharge</a:t>
            </a:r>
          </a:p>
          <a:p>
            <a:endParaRPr lang="en-US" sz="3400" dirty="0" smtClean="0"/>
          </a:p>
          <a:p>
            <a:r>
              <a:rPr lang="en-US" sz="3400" dirty="0" smtClean="0"/>
              <a:t>Modality - &lt; night, damp weather</a:t>
            </a: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25843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MOUTH  AND  THROAT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4737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400" dirty="0" smtClean="0"/>
              <a:t>Tonsillitis, diphtheria, laryngitis, pharyngitis, mumps</a:t>
            </a:r>
          </a:p>
          <a:p>
            <a:endParaRPr lang="en-US" sz="3400" dirty="0" smtClean="0"/>
          </a:p>
          <a:p>
            <a:r>
              <a:rPr lang="en-US" sz="3400" dirty="0" smtClean="0"/>
              <a:t>Constant desire to swallow</a:t>
            </a:r>
          </a:p>
          <a:p>
            <a:endParaRPr lang="en-US" sz="3400" dirty="0" smtClean="0"/>
          </a:p>
          <a:p>
            <a:r>
              <a:rPr lang="en-US" sz="3400" dirty="0" smtClean="0"/>
              <a:t>Putrid discharge with profuse, offensive saliva</a:t>
            </a:r>
          </a:p>
          <a:p>
            <a:endParaRPr lang="en-US" sz="3400" dirty="0"/>
          </a:p>
          <a:p>
            <a:r>
              <a:rPr lang="en-US" sz="3400" dirty="0" smtClean="0"/>
              <a:t>Metallic taste</a:t>
            </a:r>
          </a:p>
          <a:p>
            <a:endParaRPr lang="en-US" dirty="0" smtClean="0"/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8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10998200" cy="5643563"/>
          </a:xfrm>
        </p:spPr>
        <p:txBody>
          <a:bodyPr/>
          <a:lstStyle/>
          <a:p>
            <a:endParaRPr lang="en-US" sz="3400" dirty="0" smtClean="0"/>
          </a:p>
          <a:p>
            <a:r>
              <a:rPr lang="en-US" sz="3400" dirty="0" smtClean="0"/>
              <a:t>Tongue </a:t>
            </a:r>
            <a:r>
              <a:rPr lang="en-US" sz="3400" dirty="0"/>
              <a:t>large, flabby with imprint of teeth( </a:t>
            </a:r>
            <a:r>
              <a:rPr lang="en-US" sz="3400" dirty="0" smtClean="0"/>
              <a:t>???)</a:t>
            </a:r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Mapped tongue ( </a:t>
            </a:r>
            <a:r>
              <a:rPr lang="en-US" sz="3400" dirty="0" smtClean="0"/>
              <a:t>????)</a:t>
            </a:r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Crowns of teeth decay, roots remain (crowns intact, root decay – </a:t>
            </a:r>
            <a:r>
              <a:rPr lang="en-US" sz="3400" dirty="0" err="1"/>
              <a:t>mez</a:t>
            </a:r>
            <a:r>
              <a:rPr lang="en-US" sz="3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2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292"/>
            <a:ext cx="10515600" cy="6471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TOOTH</a:t>
            </a:r>
          </a:p>
          <a:p>
            <a:r>
              <a:rPr lang="en-US" sz="3400" dirty="0" smtClean="0"/>
              <a:t>Pulsating, tearing, shooting into face or ears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&lt;evening air, cold or warm things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&gt; from rubbing the cheek</a:t>
            </a:r>
          </a:p>
          <a:p>
            <a:endParaRPr lang="en-US" sz="3400" dirty="0" smtClean="0"/>
          </a:p>
          <a:p>
            <a:r>
              <a:rPr lang="en-US" sz="3400" dirty="0" err="1" smtClean="0"/>
              <a:t>Ptyalism</a:t>
            </a:r>
            <a:r>
              <a:rPr lang="en-US" sz="3400" dirty="0" smtClean="0"/>
              <a:t>- Soapy, stringy, profuse, </a:t>
            </a:r>
            <a:r>
              <a:rPr lang="en-US" sz="3400" dirty="0" err="1" smtClean="0"/>
              <a:t>foetid</a:t>
            </a:r>
            <a:r>
              <a:rPr lang="en-US" sz="3400" dirty="0" smtClean="0"/>
              <a:t>, coppery, metallic tasting saliva</a:t>
            </a: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149796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lang="en-US" dirty="0" smtClean="0"/>
              <a:t>GIT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4737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Dysentery </a:t>
            </a:r>
            <a:endParaRPr lang="en-US" sz="3400" dirty="0"/>
          </a:p>
          <a:p>
            <a:endParaRPr lang="en-US" sz="3400" dirty="0" smtClean="0"/>
          </a:p>
          <a:p>
            <a:r>
              <a:rPr lang="en-US" sz="3400" dirty="0" smtClean="0"/>
              <a:t>Causation- Fright and suppressed sweat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Character of stool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-   Slimy, bloody, very offensive stool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-   Cannot finish sensation; </a:t>
            </a:r>
            <a:r>
              <a:rPr lang="en-US" sz="3400" dirty="0" err="1" smtClean="0"/>
              <a:t>tenesmus</a:t>
            </a:r>
            <a:r>
              <a:rPr lang="en-US" sz="3400" dirty="0" smtClean="0"/>
              <a:t> not relived after stool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 </a:t>
            </a:r>
          </a:p>
          <a:p>
            <a:pPr marL="0" indent="0">
              <a:buNone/>
            </a:pPr>
            <a:r>
              <a:rPr lang="en-US" sz="3400" dirty="0" smtClean="0"/>
              <a:t>           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9534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5500"/>
            <a:ext cx="10515600" cy="5351463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r>
              <a:rPr lang="en-US" sz="3400" dirty="0" smtClean="0"/>
              <a:t>Modality </a:t>
            </a:r>
            <a:r>
              <a:rPr lang="en-US" sz="3400" dirty="0"/>
              <a:t>-  </a:t>
            </a:r>
            <a:r>
              <a:rPr lang="en-US" sz="3400" dirty="0" smtClean="0"/>
              <a:t>night</a:t>
            </a:r>
          </a:p>
          <a:p>
            <a:endParaRPr lang="en-US" sz="3400" dirty="0"/>
          </a:p>
          <a:p>
            <a:r>
              <a:rPr lang="en-US" sz="3400" dirty="0" smtClean="0"/>
              <a:t>Concomitant </a:t>
            </a:r>
            <a:r>
              <a:rPr lang="en-US" sz="3400" dirty="0"/>
              <a:t>– colic and fainting with creeping chillness and thirst</a:t>
            </a:r>
          </a:p>
        </p:txBody>
      </p:sp>
    </p:spTree>
    <p:extLst>
      <p:ext uri="{BB962C8B-B14F-4D97-AF65-F5344CB8AC3E}">
        <p14:creationId xmlns:p14="http://schemas.microsoft.com/office/powerpoint/2010/main" val="232696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URINARY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400"/>
            <a:ext cx="10978662" cy="5613400"/>
          </a:xfrm>
        </p:spPr>
        <p:txBody>
          <a:bodyPr/>
          <a:lstStyle/>
          <a:p>
            <a:r>
              <a:rPr lang="en-US" sz="3400" dirty="0" smtClean="0"/>
              <a:t>Quantity of urine voided is larger than the amount of fluid drunk</a:t>
            </a:r>
          </a:p>
          <a:p>
            <a:endParaRPr lang="en-US" sz="3400" dirty="0" smtClean="0"/>
          </a:p>
          <a:p>
            <a:r>
              <a:rPr lang="en-US" sz="3400" dirty="0" smtClean="0"/>
              <a:t>Frequent urging to urinate every ten minutes </a:t>
            </a:r>
            <a:r>
              <a:rPr lang="en-US" sz="3400" dirty="0" err="1" smtClean="0"/>
              <a:t>esp</a:t>
            </a:r>
            <a:r>
              <a:rPr lang="en-US" sz="3400" dirty="0" smtClean="0"/>
              <a:t> night but only a little quantity passes out at a time</a:t>
            </a:r>
          </a:p>
          <a:p>
            <a:endParaRPr lang="en-US" sz="3400" dirty="0" smtClean="0"/>
          </a:p>
          <a:p>
            <a:r>
              <a:rPr lang="en-US" sz="3400" dirty="0" smtClean="0"/>
              <a:t>Burning urethra- during and after </a:t>
            </a:r>
            <a:r>
              <a:rPr lang="en-US" sz="3400" dirty="0" err="1" smtClean="0"/>
              <a:t>micturation</a:t>
            </a:r>
            <a:endParaRPr lang="en-US" sz="3400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44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800"/>
            <a:ext cx="10515600" cy="6308969"/>
          </a:xfrm>
        </p:spPr>
        <p:txBody>
          <a:bodyPr/>
          <a:lstStyle/>
          <a:p>
            <a:r>
              <a:rPr lang="en-US" sz="3000" dirty="0" smtClean="0"/>
              <a:t>Mercury is a dense silvery white poisonous metal with a mirror like appearance.</a:t>
            </a:r>
          </a:p>
          <a:p>
            <a:endParaRPr lang="en-US" sz="3000" dirty="0"/>
          </a:p>
          <a:p>
            <a:r>
              <a:rPr lang="en-US" sz="3000" dirty="0" smtClean="0"/>
              <a:t>It’s the only common metal that is liquid at room temperature.</a:t>
            </a:r>
          </a:p>
          <a:p>
            <a:endParaRPr lang="en-US" sz="3000" dirty="0"/>
          </a:p>
          <a:p>
            <a:r>
              <a:rPr lang="en-US" sz="3000" dirty="0" err="1" smtClean="0"/>
              <a:t>Colour</a:t>
            </a:r>
            <a:r>
              <a:rPr lang="en-US" sz="3000" dirty="0" smtClean="0"/>
              <a:t>- silvery white </a:t>
            </a:r>
            <a:r>
              <a:rPr lang="en-US" sz="3000" dirty="0" err="1" smtClean="0"/>
              <a:t>colour</a:t>
            </a:r>
            <a:endParaRPr lang="en-IN" sz="3000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35400"/>
            <a:ext cx="54229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800"/>
            <a:ext cx="10515600" cy="5727700"/>
          </a:xfrm>
        </p:spPr>
        <p:txBody>
          <a:bodyPr/>
          <a:lstStyle/>
          <a:p>
            <a:endParaRPr lang="en-US" dirty="0" smtClean="0"/>
          </a:p>
          <a:p>
            <a:r>
              <a:rPr lang="en-US" sz="3400" dirty="0" smtClean="0"/>
              <a:t>Nocturnal emissions stained with blood ( led, </a:t>
            </a:r>
            <a:r>
              <a:rPr lang="en-US" sz="3400" dirty="0" err="1" smtClean="0"/>
              <a:t>sars</a:t>
            </a:r>
            <a:r>
              <a:rPr lang="en-US" sz="3400" dirty="0" smtClean="0"/>
              <a:t>)</a:t>
            </a:r>
          </a:p>
          <a:p>
            <a:endParaRPr lang="en-US" sz="3400" dirty="0"/>
          </a:p>
          <a:p>
            <a:r>
              <a:rPr lang="en-US" sz="3400" dirty="0" smtClean="0"/>
              <a:t>Vesicles and ulcers</a:t>
            </a:r>
          </a:p>
          <a:p>
            <a:endParaRPr lang="en-US" sz="3400" dirty="0"/>
          </a:p>
          <a:p>
            <a:r>
              <a:rPr lang="en-US" sz="3400" dirty="0" smtClean="0"/>
              <a:t>Soft chancre, cold genitals</a:t>
            </a:r>
          </a:p>
          <a:p>
            <a:endParaRPr lang="en-US" sz="3400" dirty="0"/>
          </a:p>
          <a:p>
            <a:r>
              <a:rPr lang="en-US" sz="3400" dirty="0" smtClean="0"/>
              <a:t>Itching</a:t>
            </a: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90947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37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FEMALE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08891"/>
            <a:ext cx="11107615" cy="5908431"/>
          </a:xfrm>
        </p:spPr>
        <p:txBody>
          <a:bodyPr>
            <a:noAutofit/>
          </a:bodyPr>
          <a:lstStyle/>
          <a:p>
            <a:r>
              <a:rPr lang="en-US" sz="3400" dirty="0" smtClean="0"/>
              <a:t>Leucorrhea – Greenish, biting, acrid, fetid leucorrhea with much scratching, esp. night, and also rawness in the area</a:t>
            </a:r>
          </a:p>
          <a:p>
            <a:endParaRPr lang="en-US" sz="3400" dirty="0" smtClean="0"/>
          </a:p>
          <a:p>
            <a:r>
              <a:rPr lang="en-US" sz="3400" dirty="0" smtClean="0"/>
              <a:t>Breast – </a:t>
            </a:r>
            <a:r>
              <a:rPr lang="en-US" sz="3400" dirty="0" err="1" smtClean="0"/>
              <a:t>Mammae</a:t>
            </a:r>
            <a:r>
              <a:rPr lang="en-US" sz="3400" dirty="0" smtClean="0"/>
              <a:t> are painful as if they would ulcerate at every menstrual period ( </a:t>
            </a:r>
            <a:r>
              <a:rPr lang="en-US" sz="3400" dirty="0" err="1" smtClean="0"/>
              <a:t>lac.can</a:t>
            </a:r>
            <a:r>
              <a:rPr lang="en-US" sz="3400" dirty="0" smtClean="0"/>
              <a:t>, conium)</a:t>
            </a:r>
          </a:p>
          <a:p>
            <a:pPr marL="0" indent="0">
              <a:buNone/>
            </a:pPr>
            <a:r>
              <a:rPr lang="en-US" sz="3400" dirty="0" smtClean="0"/>
              <a:t> </a:t>
            </a:r>
          </a:p>
          <a:p>
            <a:r>
              <a:rPr lang="en-US" sz="3400" dirty="0" smtClean="0"/>
              <a:t>Milk in breast instead of menses</a:t>
            </a:r>
          </a:p>
          <a:p>
            <a:endParaRPr lang="en-US" sz="3400" dirty="0"/>
          </a:p>
          <a:p>
            <a:r>
              <a:rPr lang="en-US" sz="3400" dirty="0"/>
              <a:t>Modalities- &lt; contact </a:t>
            </a:r>
            <a:r>
              <a:rPr lang="en-US" sz="3200" dirty="0"/>
              <a:t>of urine, and &gt; washing with cold water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81680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3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RESPIRATORY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788"/>
            <a:ext cx="10515600" cy="500917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Cough- Dry, fatigue 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Cough  in 2 paroxysm (3 paroxysm- ??????) </a:t>
            </a:r>
          </a:p>
          <a:p>
            <a:endParaRPr lang="en-US" sz="3400" dirty="0" smtClean="0"/>
          </a:p>
          <a:p>
            <a:r>
              <a:rPr lang="en-US" sz="3400" dirty="0" smtClean="0"/>
              <a:t>worse at night, warmth of bed</a:t>
            </a:r>
          </a:p>
          <a:p>
            <a:endParaRPr lang="en-US" sz="3400" dirty="0" smtClean="0"/>
          </a:p>
          <a:p>
            <a:r>
              <a:rPr lang="en-US" sz="3400" dirty="0" smtClean="0"/>
              <a:t>Inability to lie on right side(inability to lie on left side - ???)</a:t>
            </a:r>
          </a:p>
        </p:txBody>
      </p:sp>
    </p:spTree>
    <p:extLst>
      <p:ext uri="{BB962C8B-B14F-4D97-AF65-F5344CB8AC3E}">
        <p14:creationId xmlns:p14="http://schemas.microsoft.com/office/powerpoint/2010/main" val="293574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9827"/>
            <a:ext cx="10515600" cy="5637136"/>
          </a:xfrm>
        </p:spPr>
        <p:txBody>
          <a:bodyPr>
            <a:normAutofit/>
          </a:bodyPr>
          <a:lstStyle/>
          <a:p>
            <a:r>
              <a:rPr lang="en-US" sz="3400" dirty="0"/>
              <a:t>Affects lower lobe of right </a:t>
            </a:r>
            <a:r>
              <a:rPr lang="en-US" sz="3400" dirty="0" smtClean="0"/>
              <a:t>lung( ?????)</a:t>
            </a:r>
          </a:p>
          <a:p>
            <a:endParaRPr lang="en-US" sz="3400" dirty="0"/>
          </a:p>
          <a:p>
            <a:r>
              <a:rPr lang="en-US" sz="3400" dirty="0" smtClean="0"/>
              <a:t>Stitches from lower lobe of right lung to back</a:t>
            </a:r>
          </a:p>
          <a:p>
            <a:endParaRPr lang="en-US" sz="3400" dirty="0"/>
          </a:p>
          <a:p>
            <a:r>
              <a:rPr lang="en-US" sz="3400" dirty="0"/>
              <a:t>Suppuration of lungs, after hemorrhages of </a:t>
            </a:r>
            <a:r>
              <a:rPr lang="en-US" sz="3400" dirty="0" smtClean="0"/>
              <a:t>pneumonia</a:t>
            </a:r>
            <a:endParaRPr lang="en-IN" sz="3400" dirty="0"/>
          </a:p>
          <a:p>
            <a:endParaRPr lang="en-US" sz="3400" dirty="0" smtClean="0"/>
          </a:p>
          <a:p>
            <a:r>
              <a:rPr lang="en-US" sz="3400" dirty="0" smtClean="0"/>
              <a:t>Cough worse by tobacco smoking</a:t>
            </a: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73048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4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2617"/>
            <a:ext cx="10515600" cy="5707406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r>
              <a:rPr lang="en-US" sz="3400" dirty="0" smtClean="0"/>
              <a:t>Every little injury suppurates (?????)</a:t>
            </a:r>
          </a:p>
          <a:p>
            <a:endParaRPr lang="en-US" sz="3400" dirty="0" smtClean="0"/>
          </a:p>
          <a:p>
            <a:r>
              <a:rPr lang="en-US" sz="3400" dirty="0" smtClean="0"/>
              <a:t>Profuse, offensive, not relieved by sweat, skin moist</a:t>
            </a:r>
          </a:p>
          <a:p>
            <a:endParaRPr lang="en-US" sz="3400" dirty="0" smtClean="0"/>
          </a:p>
          <a:p>
            <a:r>
              <a:rPr lang="en-US" sz="3400" dirty="0"/>
              <a:t>A</a:t>
            </a:r>
            <a:r>
              <a:rPr lang="en-US" sz="3400" dirty="0" smtClean="0"/>
              <a:t>bscesses when suppuration has set in with intense pain at night</a:t>
            </a:r>
          </a:p>
          <a:p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401145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7330"/>
            <a:ext cx="10515600" cy="5299633"/>
          </a:xfrm>
        </p:spPr>
        <p:txBody>
          <a:bodyPr/>
          <a:lstStyle/>
          <a:p>
            <a:endParaRPr lang="en-US" dirty="0" smtClean="0"/>
          </a:p>
          <a:p>
            <a:endParaRPr lang="en-US" sz="3400" dirty="0" smtClean="0"/>
          </a:p>
          <a:p>
            <a:r>
              <a:rPr lang="en-US" sz="3400" dirty="0" smtClean="0"/>
              <a:t>Vesicular </a:t>
            </a:r>
            <a:r>
              <a:rPr lang="en-US" sz="3400" dirty="0"/>
              <a:t>or </a:t>
            </a:r>
            <a:r>
              <a:rPr lang="en-US" sz="3400" dirty="0" err="1"/>
              <a:t>pustular</a:t>
            </a:r>
            <a:r>
              <a:rPr lang="en-US" sz="3400" dirty="0"/>
              <a:t> eruptions, with yellowish brownish crust and offensive discharge</a:t>
            </a:r>
          </a:p>
          <a:p>
            <a:endParaRPr lang="en-US" sz="3400" dirty="0"/>
          </a:p>
          <a:p>
            <a:r>
              <a:rPr lang="en-US" sz="3400" dirty="0"/>
              <a:t>&lt; warmth of bed</a:t>
            </a: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189313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86" y="296564"/>
            <a:ext cx="10515600" cy="6549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ULCERS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73" y="852616"/>
            <a:ext cx="10946027" cy="5795319"/>
          </a:xfrm>
        </p:spPr>
        <p:txBody>
          <a:bodyPr/>
          <a:lstStyle/>
          <a:p>
            <a:endParaRPr lang="en-US" dirty="0" smtClean="0"/>
          </a:p>
          <a:p>
            <a:r>
              <a:rPr lang="en-US" sz="3400" dirty="0" smtClean="0"/>
              <a:t>Irregular in shape with undefined edges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Margins are </a:t>
            </a:r>
            <a:r>
              <a:rPr lang="en-US" sz="3400" dirty="0" err="1" smtClean="0"/>
              <a:t>everted</a:t>
            </a:r>
            <a:r>
              <a:rPr lang="en-US" sz="3400" dirty="0" smtClean="0"/>
              <a:t> like raw meat, and base is covered with </a:t>
            </a:r>
            <a:r>
              <a:rPr lang="en-US" sz="3400" dirty="0" err="1" smtClean="0"/>
              <a:t>caseous</a:t>
            </a:r>
            <a:r>
              <a:rPr lang="en-US" sz="3400" dirty="0" smtClean="0"/>
              <a:t> coat, having a dirty unhealthy look</a:t>
            </a:r>
          </a:p>
          <a:p>
            <a:endParaRPr lang="en-US" sz="3400" dirty="0" smtClean="0"/>
          </a:p>
          <a:p>
            <a:r>
              <a:rPr lang="en-US" sz="3400" dirty="0" smtClean="0"/>
              <a:t>Large ulcers bleed easily when touched and there is pain affected whole body</a:t>
            </a:r>
          </a:p>
          <a:p>
            <a:endParaRPr lang="en-US" sz="3400" dirty="0"/>
          </a:p>
          <a:p>
            <a:r>
              <a:rPr lang="en-US" sz="3400" dirty="0"/>
              <a:t>Rapidly decomposing ulcers on legs, &lt; night</a:t>
            </a:r>
            <a:endParaRPr lang="en-IN" sz="3400" dirty="0"/>
          </a:p>
          <a:p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9013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352"/>
          </a:xfrm>
        </p:spPr>
        <p:txBody>
          <a:bodyPr/>
          <a:lstStyle/>
          <a:p>
            <a:r>
              <a:rPr lang="en-US" dirty="0" smtClean="0"/>
              <a:t>MODALITIES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969"/>
            <a:ext cx="10515600" cy="5335901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Aggravation :</a:t>
            </a:r>
            <a:endParaRPr lang="en-IN" sz="3400" dirty="0" smtClean="0"/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    Night, damp wet weather, lying on right side, perspiration ; warm room and warm bed</a:t>
            </a:r>
          </a:p>
          <a:p>
            <a:pPr marL="0" indent="0">
              <a:buNone/>
            </a:pPr>
            <a:r>
              <a:rPr lang="en-US" sz="3400" dirty="0" smtClean="0"/>
              <a:t>  </a:t>
            </a:r>
          </a:p>
          <a:p>
            <a:r>
              <a:rPr lang="en-US" sz="3400" dirty="0" smtClean="0"/>
              <a:t>Amelioration :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       Rest,  weeping</a:t>
            </a:r>
          </a:p>
        </p:txBody>
      </p:sp>
    </p:spTree>
    <p:extLst>
      <p:ext uri="{BB962C8B-B14F-4D97-AF65-F5344CB8AC3E}">
        <p14:creationId xmlns:p14="http://schemas.microsoft.com/office/powerpoint/2010/main" val="404569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767"/>
          </a:xfrm>
        </p:spPr>
        <p:txBody>
          <a:bodyPr/>
          <a:lstStyle/>
          <a:p>
            <a:r>
              <a:rPr lang="en-US" dirty="0" smtClean="0"/>
              <a:t>RELATIONS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892"/>
            <a:ext cx="10515600" cy="5003071"/>
          </a:xfrm>
        </p:spPr>
        <p:txBody>
          <a:bodyPr/>
          <a:lstStyle/>
          <a:p>
            <a:endParaRPr lang="en-US" dirty="0" smtClean="0"/>
          </a:p>
          <a:p>
            <a:r>
              <a:rPr lang="en-US" sz="3400" dirty="0" err="1" smtClean="0"/>
              <a:t>Antidoted</a:t>
            </a:r>
            <a:r>
              <a:rPr lang="en-US" sz="3400" dirty="0" smtClean="0"/>
              <a:t> bad effects of sugar, stings of insects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err="1" smtClean="0"/>
              <a:t>Antidoted</a:t>
            </a:r>
            <a:r>
              <a:rPr lang="en-US" sz="3400" dirty="0" smtClean="0"/>
              <a:t> by aurum, </a:t>
            </a:r>
            <a:r>
              <a:rPr lang="en-US" sz="3400" dirty="0" err="1" smtClean="0"/>
              <a:t>hepar</a:t>
            </a:r>
            <a:r>
              <a:rPr lang="en-US" sz="3400" dirty="0" smtClean="0"/>
              <a:t>, </a:t>
            </a:r>
            <a:r>
              <a:rPr lang="en-US" sz="3400" dirty="0" err="1" smtClean="0"/>
              <a:t>nit.acid</a:t>
            </a:r>
            <a:endParaRPr lang="en-US" sz="3400" dirty="0" smtClean="0"/>
          </a:p>
          <a:p>
            <a:endParaRPr lang="en-US" sz="3400" dirty="0" smtClean="0"/>
          </a:p>
          <a:p>
            <a:r>
              <a:rPr lang="en-US" sz="3400" dirty="0" smtClean="0"/>
              <a:t>Incompatible –</a:t>
            </a:r>
            <a:r>
              <a:rPr lang="en-US" sz="3400" dirty="0" err="1" smtClean="0"/>
              <a:t>silicea</a:t>
            </a: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Follows  well – Bell, in inflammatory condition</a:t>
            </a: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3909558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20" y="1825625"/>
            <a:ext cx="6538559" cy="4351338"/>
          </a:xfrm>
        </p:spPr>
      </p:pic>
    </p:spTree>
    <p:extLst>
      <p:ext uri="{BB962C8B-B14F-4D97-AF65-F5344CB8AC3E}">
        <p14:creationId xmlns:p14="http://schemas.microsoft.com/office/powerpoint/2010/main" val="8381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3700"/>
            <a:ext cx="10515600" cy="621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/>
              <a:t>Uses of </a:t>
            </a:r>
            <a:r>
              <a:rPr lang="en-US" sz="3400" b="1" dirty="0" smtClean="0"/>
              <a:t>Mercury</a:t>
            </a:r>
          </a:p>
          <a:p>
            <a:pPr marL="0" indent="0">
              <a:buNone/>
            </a:pPr>
            <a:endParaRPr lang="en-US" sz="3400" b="1" dirty="0"/>
          </a:p>
          <a:p>
            <a:r>
              <a:rPr lang="en-US" sz="3400" dirty="0" smtClean="0"/>
              <a:t> Mercury </a:t>
            </a:r>
            <a:r>
              <a:rPr lang="en-US" sz="3400" dirty="0"/>
              <a:t>is used in barometers and manometers (instruments for measuring the pressure of gases and liquids), because of its high density.</a:t>
            </a:r>
          </a:p>
          <a:p>
            <a:endParaRPr lang="en-US" sz="3400" dirty="0" smtClean="0"/>
          </a:p>
          <a:p>
            <a:r>
              <a:rPr lang="en-US" sz="3400" dirty="0"/>
              <a:t>Various compounds of mercury are used in medicine, dentistry, cosmetics (mascara) and also in agriculture to make fungicides. </a:t>
            </a: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23868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99392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52" y="1825625"/>
            <a:ext cx="5441696" cy="4351338"/>
          </a:xfrm>
        </p:spPr>
      </p:pic>
    </p:spTree>
    <p:extLst>
      <p:ext uri="{BB962C8B-B14F-4D97-AF65-F5344CB8AC3E}">
        <p14:creationId xmlns:p14="http://schemas.microsoft.com/office/powerpoint/2010/main" val="3665592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3" y="1841157"/>
            <a:ext cx="5721178" cy="4151869"/>
          </a:xfrm>
        </p:spPr>
      </p:pic>
    </p:spTree>
    <p:extLst>
      <p:ext uri="{BB962C8B-B14F-4D97-AF65-F5344CB8AC3E}">
        <p14:creationId xmlns:p14="http://schemas.microsoft.com/office/powerpoint/2010/main" val="828675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39" y="1825625"/>
            <a:ext cx="6222122" cy="4351338"/>
          </a:xfrm>
        </p:spPr>
      </p:pic>
    </p:spTree>
    <p:extLst>
      <p:ext uri="{BB962C8B-B14F-4D97-AF65-F5344CB8AC3E}">
        <p14:creationId xmlns:p14="http://schemas.microsoft.com/office/powerpoint/2010/main" val="543023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??????</a:t>
            </a:r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2053431"/>
            <a:ext cx="5857875" cy="3895725"/>
          </a:xfrm>
        </p:spPr>
      </p:pic>
    </p:spTree>
    <p:extLst>
      <p:ext uri="{BB962C8B-B14F-4D97-AF65-F5344CB8AC3E}">
        <p14:creationId xmlns:p14="http://schemas.microsoft.com/office/powerpoint/2010/main" val="4233670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067719"/>
            <a:ext cx="6667500" cy="3867150"/>
          </a:xfrm>
        </p:spPr>
      </p:pic>
    </p:spTree>
    <p:extLst>
      <p:ext uri="{BB962C8B-B14F-4D97-AF65-F5344CB8AC3E}">
        <p14:creationId xmlns:p14="http://schemas.microsoft.com/office/powerpoint/2010/main" val="697836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54994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3984330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Chancre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8" y="2157045"/>
            <a:ext cx="5310554" cy="3950677"/>
          </a:xfrm>
        </p:spPr>
      </p:pic>
    </p:spTree>
    <p:extLst>
      <p:ext uri="{BB962C8B-B14F-4D97-AF65-F5344CB8AC3E}">
        <p14:creationId xmlns:p14="http://schemas.microsoft.com/office/powerpoint/2010/main" val="3558792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5000" dirty="0" smtClean="0"/>
              <a:t>                   THANK YOU…………….</a:t>
            </a:r>
            <a:endParaRPr lang="en-IN" sz="5000" dirty="0"/>
          </a:p>
        </p:txBody>
      </p:sp>
    </p:spTree>
    <p:extLst>
      <p:ext uri="{BB962C8B-B14F-4D97-AF65-F5344CB8AC3E}">
        <p14:creationId xmlns:p14="http://schemas.microsoft.com/office/powerpoint/2010/main" val="23986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454024"/>
            <a:ext cx="11456377" cy="6124576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Synonym :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   Quicksilver</a:t>
            </a:r>
            <a:r>
              <a:rPr lang="en-US" sz="3400" dirty="0"/>
              <a:t>, Mercury, Black Oxide of </a:t>
            </a:r>
            <a:r>
              <a:rPr lang="en-US" sz="3400" dirty="0" smtClean="0"/>
              <a:t>Mercury, Nitrate </a:t>
            </a:r>
            <a:r>
              <a:rPr lang="en-US" sz="3400" dirty="0"/>
              <a:t>of </a:t>
            </a:r>
            <a:r>
              <a:rPr lang="en-US" sz="3400" dirty="0" smtClean="0"/>
              <a:t>Mercury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IN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7" y="2568331"/>
            <a:ext cx="563489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9900"/>
            <a:ext cx="11072446" cy="618880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SPHERE OF ACTION</a:t>
            </a:r>
          </a:p>
          <a:p>
            <a:pPr marL="0" indent="0">
              <a:buNone/>
            </a:pPr>
            <a:r>
              <a:rPr lang="en-US" sz="3400" dirty="0" smtClean="0"/>
              <a:t>             Bones, glands, lymphatic, mucous membrane, intestine, blood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CONSTITUTION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  Light hair, lax muscle and skin, youthful, over weight, small weak chin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   </a:t>
            </a:r>
            <a:endParaRPr lang="en-US" sz="3400" dirty="0"/>
          </a:p>
          <a:p>
            <a:r>
              <a:rPr lang="en-US" sz="3400" dirty="0" smtClean="0"/>
              <a:t>TEMPERAMENT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       Easily frightened with hurried and rapid speech                        </a:t>
            </a: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424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82600"/>
            <a:ext cx="11142785" cy="6134100"/>
          </a:xfrm>
        </p:spPr>
        <p:txBody>
          <a:bodyPr/>
          <a:lstStyle/>
          <a:p>
            <a:r>
              <a:rPr lang="en-US" sz="3400" dirty="0" smtClean="0"/>
              <a:t> RELATION WITH HEAT AND COLD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</a:t>
            </a:r>
            <a:r>
              <a:rPr lang="en-US" sz="3400" dirty="0" err="1" smtClean="0"/>
              <a:t>Mercurius</a:t>
            </a:r>
            <a:r>
              <a:rPr lang="en-US" sz="3400" dirty="0" smtClean="0"/>
              <a:t> is said to be the </a:t>
            </a:r>
            <a:r>
              <a:rPr lang="en-US" sz="3400" b="1" dirty="0" smtClean="0"/>
              <a:t>human barometer</a:t>
            </a:r>
            <a:r>
              <a:rPr lang="en-US" sz="3400" dirty="0" smtClean="0"/>
              <a:t>, easily affected by both extremes of heat and cold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MIASM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King of Anti- syphilitic   (traces of </a:t>
            </a:r>
            <a:r>
              <a:rPr lang="en-US" sz="3400" dirty="0" err="1" smtClean="0"/>
              <a:t>psora</a:t>
            </a:r>
            <a:r>
              <a:rPr lang="en-US" sz="3400" dirty="0" smtClean="0"/>
              <a:t> and </a:t>
            </a:r>
            <a:r>
              <a:rPr lang="en-US" sz="3400" dirty="0" err="1" smtClean="0"/>
              <a:t>sycosis</a:t>
            </a:r>
            <a:r>
              <a:rPr lang="en-US" sz="3400" dirty="0" smtClean="0"/>
              <a:t> also seen)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PROVER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DR. HAHNEMANN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49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749300"/>
            <a:ext cx="6184900" cy="5880100"/>
          </a:xfrm>
        </p:spPr>
      </p:pic>
    </p:spTree>
    <p:extLst>
      <p:ext uri="{BB962C8B-B14F-4D97-AF65-F5344CB8AC3E}">
        <p14:creationId xmlns:p14="http://schemas.microsoft.com/office/powerpoint/2010/main" val="37581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GENERALS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00100"/>
            <a:ext cx="10931769" cy="5829300"/>
          </a:xfrm>
        </p:spPr>
        <p:txBody>
          <a:bodyPr/>
          <a:lstStyle/>
          <a:p>
            <a:endParaRPr lang="en-US" sz="3400" dirty="0" smtClean="0"/>
          </a:p>
          <a:p>
            <a:r>
              <a:rPr lang="en-US" sz="3400" dirty="0" smtClean="0"/>
              <a:t>All complaints aggravation from sunset to sunrise (esp. bone pains)</a:t>
            </a:r>
          </a:p>
          <a:p>
            <a:endParaRPr lang="en-US" sz="3400" dirty="0" smtClean="0"/>
          </a:p>
          <a:p>
            <a:r>
              <a:rPr lang="en-US" sz="3400" dirty="0" smtClean="0"/>
              <a:t>Profuse offensive perspiration with every complaints which gives no relief; may even increases the  suffering (Perspiration </a:t>
            </a:r>
            <a:r>
              <a:rPr lang="en-US" sz="3400" dirty="0" err="1" smtClean="0"/>
              <a:t>amel</a:t>
            </a:r>
            <a:r>
              <a:rPr lang="en-US" sz="3400" dirty="0" smtClean="0"/>
              <a:t> - ????)</a:t>
            </a:r>
          </a:p>
          <a:p>
            <a:endParaRPr lang="en-US" sz="3400" dirty="0" smtClean="0"/>
          </a:p>
          <a:p>
            <a:r>
              <a:rPr lang="en-US" sz="3400" dirty="0" smtClean="0"/>
              <a:t>Discharges from mucous membrane are slimy(greasy)</a:t>
            </a:r>
          </a:p>
          <a:p>
            <a:endParaRPr lang="en-US" sz="3400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170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419100"/>
            <a:ext cx="11121292" cy="6087208"/>
          </a:xfrm>
        </p:spPr>
        <p:txBody>
          <a:bodyPr>
            <a:normAutofit/>
          </a:bodyPr>
          <a:lstStyle/>
          <a:p>
            <a:r>
              <a:rPr lang="en-US" sz="3400" dirty="0"/>
              <a:t>Every little injury </a:t>
            </a:r>
            <a:r>
              <a:rPr lang="en-US" sz="3400" dirty="0" smtClean="0"/>
              <a:t>suppurates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Breath and body smell foul (</a:t>
            </a:r>
            <a:r>
              <a:rPr lang="en-US" sz="3400" dirty="0" err="1"/>
              <a:t>psorn</a:t>
            </a:r>
            <a:r>
              <a:rPr lang="en-US" sz="3400" dirty="0" smtClean="0"/>
              <a:t>)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Great weakness and trembling from least </a:t>
            </a:r>
            <a:r>
              <a:rPr lang="en-US" sz="3400" dirty="0" smtClean="0"/>
              <a:t>exertion</a:t>
            </a:r>
          </a:p>
          <a:p>
            <a:endParaRPr lang="en-US" sz="3400" dirty="0"/>
          </a:p>
          <a:p>
            <a:r>
              <a:rPr lang="en-US" sz="3400" dirty="0" smtClean="0"/>
              <a:t>Mostly right sided affection seen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4148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840</Words>
  <Application>Microsoft Office PowerPoint</Application>
  <PresentationFormat>Widescreen</PresentationFormat>
  <Paragraphs>208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MERCURIUS SOLUBILIS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GENERALS</vt:lpstr>
      <vt:lpstr>PowerPoint Presentation</vt:lpstr>
      <vt:lpstr>PowerPoint Presentation</vt:lpstr>
      <vt:lpstr>HEAD</vt:lpstr>
      <vt:lpstr>PowerPoint Presentation</vt:lpstr>
      <vt:lpstr>NOSE</vt:lpstr>
      <vt:lpstr>MOUTH  AND  THROAT </vt:lpstr>
      <vt:lpstr>PowerPoint Presentation</vt:lpstr>
      <vt:lpstr>PowerPoint Presentation</vt:lpstr>
      <vt:lpstr>GIT</vt:lpstr>
      <vt:lpstr>PowerPoint Presentation</vt:lpstr>
      <vt:lpstr>URINARY </vt:lpstr>
      <vt:lpstr>MALE</vt:lpstr>
      <vt:lpstr>FEMALE</vt:lpstr>
      <vt:lpstr>RESPIRATORY SYSTEM</vt:lpstr>
      <vt:lpstr>PowerPoint Presentation</vt:lpstr>
      <vt:lpstr>SKIN</vt:lpstr>
      <vt:lpstr>PowerPoint Presentation</vt:lpstr>
      <vt:lpstr>ULCERS</vt:lpstr>
      <vt:lpstr>MODALITIES</vt:lpstr>
      <vt:lpstr>RELATIONS</vt:lpstr>
      <vt:lpstr>?????????</vt:lpstr>
      <vt:lpstr>???????</vt:lpstr>
      <vt:lpstr>??????</vt:lpstr>
      <vt:lpstr>??????</vt:lpstr>
      <vt:lpstr>????????</vt:lpstr>
      <vt:lpstr>??????</vt:lpstr>
      <vt:lpstr>??????</vt:lpstr>
      <vt:lpstr>????</vt:lpstr>
      <vt:lpstr>Chancre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89</cp:revision>
  <dcterms:created xsi:type="dcterms:W3CDTF">2019-04-11T06:34:47Z</dcterms:created>
  <dcterms:modified xsi:type="dcterms:W3CDTF">2019-08-15T05:41:24Z</dcterms:modified>
</cp:coreProperties>
</file>